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1" r:id="rId8"/>
    <p:sldId id="265" r:id="rId9"/>
    <p:sldId id="26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11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58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0512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478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4307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228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885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9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96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57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9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96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89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292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47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51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68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8195" y="438574"/>
            <a:ext cx="7766936" cy="1646302"/>
          </a:xfrm>
        </p:spPr>
        <p:txBody>
          <a:bodyPr/>
          <a:lstStyle/>
          <a:p>
            <a:pPr algn="ctr"/>
            <a:r>
              <a:rPr lang="en-US" dirty="0" smtClean="0"/>
              <a:t>Bulgarian national control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34" y="4171921"/>
            <a:ext cx="7766936" cy="438871"/>
          </a:xfrm>
        </p:spPr>
        <p:txBody>
          <a:bodyPr/>
          <a:lstStyle/>
          <a:p>
            <a:pPr algn="ctr"/>
            <a:r>
              <a:rPr lang="en-GB" b="1" dirty="0"/>
              <a:t>The Danube Region Programme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77256" y="5550408"/>
            <a:ext cx="383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07.03.2024, Sofia, Bulgaria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AutoShape 2" descr="data:image/png;base64,iVBORw0KGgoAAAANSUhEUgAAAVsAAACRCAMAAABaFeu5AAAA81BMVEXN3f/4+Pj///+9wclOVmW01+aaxeY3Pk1bgpnb3eLR4f9DS1ikssxBSluztrtLUV+do62TmKSrz99Te5G/w81sk61Su11xe4/r7O49RFPx8vPl5urC0O/f4eWixtiIjZaprrezwuHEx86fxeKyw9K5wM/a29yoxNq1wNa4zNfByt2GkqsxOEbK1/TH0uumq7VwxnlWvWHp8+qQ0Zdkwm6l2aq6ydNUXW9ia36MmLB7hp1vdYF+g4/N0Na9yeZvjqKMobG/5sPZ8Ny62cHD2cqz3bh/y4dnv3LW59uNypfQ59LG5smEzYvh8OO72cL++v5hZ3Kw6TMYAAAI5ElEQVR4nO3db1faSBQGcEZQqiKIzWIIUkEFW0Sp+BddrXWru1tt2e//aXYmQDJJJjM3ZCJmMs+L1p56Uvmd25tJcpPkcjo6Ojo6Ojo6Ojo6yeYYZ9E/g5o56Rn5vNE7WfTPoWB6+Wl6i/5JlItDq3Fl54SglgeDMvldtwWpwa02P6jitHThSs4xtm1V7eDKNfRqQWJIS9ic2A7wl9o2Yo57Rni8tpxv1P2CEfLfnhu3J3CjcYM5EZhNC3cg/Da9igikJ0TLtzY3RVWrC3eSNU9ELQGcHr3VRX/GhWQtd7zjiTxbz2aPM8e7lmsfXRfoVFqSaI3NDXejhavt0k7GdI9HhUolGds9ypZst7LdzhbuUcGfpGzxlq/vM4S7VgrQJmhbqNws+gO/ZbYrb2lbKGSnK6y1r960bguVUXZsS8GyTdb2JkO267MP7WZDmm217mx09s9sZ8+2crvrBnA0C0vL3WaGbTfKS27uZNneOZu01rWtHVm0lK1Zr2TZFjkQsvptOa9tA7aScAdlbTu1dXDLVSm4reqetp3ZznAb1eqmhFQ3TW3r2M5wm9MLYvFSdmm1rdsV7D/4ghsy+SU0/r9doqNtfSASo22TwSWbbVQKV1f26XFtKyuW2Vy92yMX4Mqt1ubun7fZOYEbtJWJa2FWz6psby9f7vR2Fv2p3yYMW1m4qBl6WqLTy8IUGctWCq7V3AuTJTEyULwJ2SK+bDZ0mbaxcU2hrN0Z7hf96ZMN2zYeLlqFyJJ8Vrp0Q2zj4FoRzqx3VMaVb8voB8YlzqBFzlz6J81U7gthtnPjBmgvv3xZxtn6+PHDh2/fHvwzu4a6uKG2c+KaftjlabYwrZ0/Djve71EWN9x2Llxv1bqytO3KyuFBJipXbPt9CKe1PLSUrNd2Zf/QyAAux3aCe1F7/QWlRTTt5fJyqC3WpUtX0dUCz5bofj+t1b4+Am3pde2XZa4tbgzUN6u5zmXYWo3mLI2/MG2tdgGjbXBog7Ze3EU7JBGGbWO12ZjwNn6cE9ozhA+1AKGsPpFs8W1pXCWXuQzbZtN6eSJfjH99JbTPwyWQ7Z2PVmhL46rYFZi2T6enL5h2+Epo//6H7KWawlBlewC0pXBVXCuwbP/Fouc/x+iM0J7/MIWN1o5btr4VAsd2xV0tKLhWYNh2n4np118X5LfTl1WYrcWnDbHdd9a5RnvRFNLD2pf9sNvsub1EeLKAtm5LCCwROLZUV1Cv47J6QuOnvTywV18IaOseNrDLNszW7Qod5QqXuS9DL1PaMzS1RQ1B3LL9tLXl3YvxbRUuXLYterJpX4eOrWgB5pTtZI0At6UKNyO26MLenY1tWwSw9S1tI9g6hatcUwizHZ7Vzh/HaGKLmKN3dNzDXXa35dg6SwVDtQPfMFt84PAyRjNb4blcp27ZiwSerdsUVGu4YbZOYLZ3MWzdpqDYsRnT1rTcmLatABc5tmG0HNt9VRsuw9b07aYsJMR1rjeELG75tkZ2bJFl0pnQ8m2dK5Bz2c4armqHvfzrDnRAtqHtlmO74tqqtTOD2/Jw5djms2vLwZVkq9gi7F3ZZrhuw3G1LSuRbENxY60TMrwvGwNwrTi2+9m1/T4ci22NOLbusUPGbMnMkhDXveowj22Gjnk9eTqt1Z4fhV1Byrmaz+rb0jNLvyczS2MRrnOOMbQpQM4xqm9LZpaa9MzS6xBZ/KsO1F16n6hsQWydlmAodugAm1lCIltqXukgqi11TScLtmRmaezOLJE+IRpYci+hR7VV9yJ66MzS42xm6bcZ2MExGm7XKdyI/Za6hq7YZQfQzBLE1r2HJNrsxz5Vtoq1BNDMUnBlxljhuh133pkl1VoCaGaJsewN4jYEhSuetVOtJYBmluw1L3xoKX+5BZ5ZOqDKVrWWwJ9Zeh6OZ7aiuRpqaomsw4C2Lq3RVq4lwGaWQLb0HdKMliuayVevbMNsydqWjI7PbJEVSKAHdw0eruBeEgXLFjqzBNmdIW7lcu+BMlQsW+jMEgjX5OEGbOkbI5WkBc8sgXCbc95zaih3uGsHPLMEwUVdGtcA3yttqPkuLvDMEgjX6ubphN7j732CAnFWETfadV5hVzB9z6oxgs+meDj0PVdl8scJrlJvOYtnK8alnqliP1LlIfBA6Jm0jdselRYtIi8xbVm4wRfLGeRhQC37WUCcB4dh3NFGvz5aNIm0xLVl4HZBD16bpEN33t6o2C/2+6OcIn1Bvi3GhT4gDB8ytCnc3WKxWK8Xi6pUbmxbBq7VhJVuB9Pu3Du4hHa9UllXBje+LetEOS5d8bMusSw5ZTvDtauWvNRovahIW0jE1i5dvi6p2emB7gSX0E5sCe7RglmkRIItExeZHF3DlnWuMxBcm9buCTZu8UiBypVhyx61IbqYN/BM7Fbnsy1LPbn5vjOl9eCmPvyZJZLQUzUi3CW8pS7mvcPAk2e5D6q7t//dtp1u4GRULPpxFWgL7Jklz1gH4LpDyECIhYuXVC/JXZ2sAdbX69f3/vOJa/cbfSZuytsCe2aJKknwNR1GLLt6ybmfhtmdojHe77BWomgVagvAc+NC25C6pY4oOO8laV8piRvjugOk5cJsd0ps3JS3hXdhG4qb7qWYNFsRLv9dRUriyrMV4AreA6ViW4DaCmeWPGE89kr0ji0FcWWtE3yrhui2CraF92OrXuVCe0JwZokVTu8FvHdPNVyJ+zL+7gzyTsNQ3JtU4sq15T0GAPK+yNCem0rcODNLkXBh7+Jk49bTeVYs1sxSFFzge06ZuPVisV9KX+Gyzo2b4JmlCLjQd8gycHFPwIWrhm28xLQN4JKr6vjXtrYNxYW/+9iPa0eRfpsMboT3SjNwb9I4+5yELRM3yju7A23hKI2079PWh5tS2mRsmTf8RnrXvAc3pbQJ2c53PoGOi5vWqk3MljE6Gs0W41730037fm0nuP3UNoRccrYB3Mi2BHejkGLa5Gz9uNFtczvtUinFtAnaoti2uZ00y75z25QnQVukbZOzRdo2OVukbbVtMknWFr132/8BksLuybl5G1w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data:image/png;base64,iVBORw0KGgoAAAANSUhEUgAAAVsAAACRCAMAAABaFeu5AAAA81BMVEXN3f/4+Pj///+9wclOVmW01+aaxeY3Pk1bgpnb3eLR4f9DS1ikssxBSluztrtLUV+do62TmKSrz99Te5G/w81sk61Su11xe4/r7O49RFPx8vPl5urC0O/f4eWixtiIjZaprrezwuHEx86fxeKyw9K5wM/a29yoxNq1wNa4zNfByt2GkqsxOEbK1/TH0uumq7VwxnlWvWHp8+qQ0Zdkwm6l2aq6ydNUXW9ia36MmLB7hp1vdYF+g4/N0Na9yeZvjqKMobG/5sPZ8Ny62cHD2cqz3bh/y4dnv3LW59uNypfQ59LG5smEzYvh8OO72cL++v5hZ3Kw6TMYAAAI5ElEQVR4nO3db1faSBQGcEZQqiKIzWIIUkEFW0Sp+BddrXWru1tt2e//aXYmQDJJJjM3ZCJmMs+L1p56Uvmd25tJcpPkcjo6Ojo6Ojo6Ojo6yeYYZ9E/g5o56Rn5vNE7WfTPoWB6+Wl6i/5JlItDq3Fl54SglgeDMvldtwWpwa02P6jitHThSs4xtm1V7eDKNfRqQWJIS9ic2A7wl9o2Yo57Rni8tpxv1P2CEfLfnhu3J3CjcYM5EZhNC3cg/Da9igikJ0TLtzY3RVWrC3eSNU9ELQGcHr3VRX/GhWQtd7zjiTxbz2aPM8e7lmsfXRfoVFqSaI3NDXejhavt0k7GdI9HhUolGds9ypZst7LdzhbuUcGfpGzxlq/vM4S7VgrQJmhbqNws+gO/ZbYrb2lbKGSnK6y1r960bguVUXZsS8GyTdb2JkO267MP7WZDmm217mx09s9sZ8+2crvrBnA0C0vL3WaGbTfKS27uZNneOZu01rWtHVm0lK1Zr2TZFjkQsvptOa9tA7aScAdlbTu1dXDLVSm4reqetp3ZznAb1eqmhFQ3TW3r2M5wm9MLYvFSdmm1rdsV7D/4ghsy+SU0/r9doqNtfSASo22TwSWbbVQKV1f26XFtKyuW2Vy92yMX4Mqt1ubun7fZOYEbtJWJa2FWz6psby9f7vR2Fv2p3yYMW1m4qBl6WqLTy8IUGctWCq7V3AuTJTEyULwJ2SK+bDZ0mbaxcU2hrN0Z7hf96ZMN2zYeLlqFyJJ8Vrp0Q2zj4FoRzqx3VMaVb8voB8YlzqBFzlz6J81U7gthtnPjBmgvv3xZxtn6+PHDh2/fHvwzu4a6uKG2c+KaftjlabYwrZ0/Djve71EWN9x2Llxv1bqytO3KyuFBJipXbPt9CKe1PLSUrNd2Zf/QyAAux3aCe1F7/QWlRTTt5fJyqC3WpUtX0dUCz5bofj+t1b4+Am3pde2XZa4tbgzUN6u5zmXYWo3mLI2/MG2tdgGjbXBog7Ze3EU7JBGGbWO12ZjwNn6cE9ozhA+1AKGsPpFs8W1pXCWXuQzbZtN6eSJfjH99JbTPwyWQ7Z2PVmhL46rYFZi2T6enL5h2+Epo//6H7KWawlBlewC0pXBVXCuwbP/Fouc/x+iM0J7/MIWN1o5btr4VAsd2xV0tKLhWYNh2n4np118X5LfTl1WYrcWnDbHdd9a5RnvRFNLD2pf9sNvsub1EeLKAtm5LCCwROLZUV1Cv47J6QuOnvTywV18IaOseNrDLNszW7Qod5QqXuS9DL1PaMzS1RQ1B3LL9tLXl3YvxbRUuXLYterJpX4eOrWgB5pTtZI0At6UKNyO26MLenY1tWwSw9S1tI9g6hatcUwizHZ7Vzh/HaGKLmKN3dNzDXXa35dg6SwVDtQPfMFt84PAyRjNb4blcp27ZiwSerdsUVGu4YbZOYLZ3MWzdpqDYsRnT1rTcmLatABc5tmG0HNt9VRsuw9b07aYsJMR1rjeELG75tkZ2bJFl0pnQ8m2dK5Bz2c4armqHvfzrDnRAtqHtlmO74tqqtTOD2/Jw5djms2vLwZVkq9gi7F3ZZrhuw3G1LSuRbENxY60TMrwvGwNwrTi2+9m1/T4ci22NOLbusUPGbMnMkhDXveowj22Gjnk9eTqt1Z4fhV1Byrmaz+rb0jNLvyczS2MRrnOOMbQpQM4xqm9LZpaa9MzS6xBZ/KsO1F16n6hsQWydlmAodugAm1lCIltqXukgqi11TScLtmRmaezOLJE+IRpYci+hR7VV9yJ66MzS42xm6bcZ2MExGm7XKdyI/Za6hq7YZQfQzBLE1r2HJNrsxz5Vtoq1BNDMUnBlxljhuh133pkl1VoCaGaJsewN4jYEhSuetVOtJYBmluw1L3xoKX+5BZ5ZOqDKVrWWwJ9Zeh6OZ7aiuRpqaomsw4C2Lq3RVq4lwGaWQLb0HdKMliuayVevbMNsydqWjI7PbJEVSKAHdw0eruBeEgXLFjqzBNmdIW7lcu+BMlQsW+jMEgjX5OEGbOkbI5WkBc8sgXCbc95zaih3uGsHPLMEwUVdGtcA3yttqPkuLvDMEgjX6ubphN7j732CAnFWETfadV5hVzB9z6oxgs+meDj0PVdl8scJrlJvOYtnK8alnqliP1LlIfBA6Jm0jdselRYtIi8xbVm4wRfLGeRhQC37WUCcB4dh3NFGvz5aNIm0xLVl4HZBD16bpEN33t6o2C/2+6OcIn1Bvi3GhT4gDB8ytCnc3WKxWK8Xi6pUbmxbBq7VhJVuB9Pu3Du4hHa9UllXBje+LetEOS5d8bMusSw5ZTvDtauWvNRovahIW0jE1i5dvi6p2emB7gSX0E5sCe7RglmkRIItExeZHF3DlnWuMxBcm9buCTZu8UiBypVhyx61IbqYN/BM7Fbnsy1LPbn5vjOl9eCmPvyZJZLQUzUi3CW8pS7mvcPAk2e5D6q7t//dtp1u4GRULPpxFWgL7Jklz1gH4LpDyECIhYuXVC/JXZ2sAdbX69f3/vOJa/cbfSZuytsCe2aJKknwNR1GLLt6ybmfhtmdojHe77BWomgVagvAc+NC25C6pY4oOO8laV8piRvjugOk5cJsd0ps3JS3hXdhG4qb7qWYNFsRLv9dRUriyrMV4AreA6ViW4DaCmeWPGE89kr0ji0FcWWtE3yrhui2CraF92OrXuVCe0JwZokVTu8FvHdPNVyJ+zL+7gzyTsNQ3JtU4sq15T0GAPK+yNCem0rcODNLkXBh7+Jk49bTeVYs1sxSFFzge06ZuPVisV9KX+Gyzo2b4JmlCLjQd8gycHFPwIWrhm28xLQN4JKr6vjXtrYNxYW/+9iPa0eRfpsMboT3SjNwb9I4+5yELRM3yju7A23hKI2079PWh5tS2mRsmTf8RnrXvAc3pbQJ2c53PoGOi5vWqk3MljE6Gs0W41730037fm0nuP3UNoRccrYB3Mi2BHejkGLa5Gz9uNFtczvtUinFtAnaoti2uZ00y75z25QnQVukbZOzRdo2OVukbbVtMknWFr132/8BksLuybl5G1wAAAAASUVORK5CYII="/>
          <p:cNvSpPr>
            <a:spLocks noChangeAspect="1" noChangeArrowheads="1"/>
          </p:cNvSpPr>
          <p:nvPr/>
        </p:nvSpPr>
        <p:spPr bwMode="auto">
          <a:xfrm>
            <a:off x="307974" y="7937"/>
            <a:ext cx="2288921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14" y="2290053"/>
            <a:ext cx="33051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17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Bad Script" panose="02000000000000000000" pitchFamily="2" charset="0"/>
              </a:rPr>
              <a:t>Thank you! </a:t>
            </a:r>
            <a:endParaRPr lang="en-US" dirty="0">
              <a:latin typeface="Bad Scrip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8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General information of the control system at national level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/>
              <a:t>Ministry of Regional Development and Public Works (MRDPW) is responsible for all INTERREG programmes in which Bulgaria participates in the period 2014-2020 and 2021-2027.</a:t>
            </a:r>
            <a:endParaRPr lang="en-US" dirty="0"/>
          </a:p>
          <a:p>
            <a:pPr algn="just"/>
            <a:r>
              <a:rPr lang="en-GB" i="1" dirty="0"/>
              <a:t>In the period 2014-2020</a:t>
            </a:r>
            <a:r>
              <a:rPr lang="en-GB" dirty="0"/>
              <a:t> Bulgaria set up a </a:t>
            </a:r>
            <a:r>
              <a:rPr lang="en-GB" i="1" dirty="0"/>
              <a:t>decentralised control system</a:t>
            </a:r>
            <a:r>
              <a:rPr lang="en-GB" dirty="0"/>
              <a:t> - Control is carried out by a controller selected by the MRDPW from a shortlist established at national level beforehand who is then authorized at central level before the expenditure is reported and verified</a:t>
            </a:r>
            <a:r>
              <a:rPr lang="bg-BG" dirty="0"/>
              <a:t>.</a:t>
            </a:r>
            <a:endParaRPr lang="en-US" dirty="0"/>
          </a:p>
          <a:p>
            <a:pPr algn="just"/>
            <a:r>
              <a:rPr lang="en-GB" i="1" dirty="0"/>
              <a:t>In the period 2021-2027</a:t>
            </a:r>
            <a:r>
              <a:rPr lang="en-GB" dirty="0"/>
              <a:t> Bulgaria set up a </a:t>
            </a:r>
            <a:r>
              <a:rPr lang="en-GB" i="1" dirty="0"/>
              <a:t>centralised control system</a:t>
            </a:r>
            <a:r>
              <a:rPr lang="en-GB" dirty="0"/>
              <a:t>. </a:t>
            </a:r>
            <a:r>
              <a:rPr lang="en-US" dirty="0"/>
              <a:t>C</a:t>
            </a:r>
            <a:r>
              <a:rPr lang="en-GB" dirty="0" err="1"/>
              <a:t>ontrol</a:t>
            </a:r>
            <a:r>
              <a:rPr lang="en-GB" dirty="0"/>
              <a:t> is carried out by controller at a Control Unit within the </a:t>
            </a:r>
            <a:r>
              <a:rPr lang="en-GB" dirty="0" smtClean="0"/>
              <a:t>MRDPW.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75668" y="2160589"/>
            <a:ext cx="4184035" cy="3880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The Controller is appointed at national level. </a:t>
            </a:r>
          </a:p>
          <a:p>
            <a:pPr algn="just"/>
            <a:r>
              <a:rPr lang="en-GB" dirty="0"/>
              <a:t>A separate National Control (FLC) Unit is established and the selected controllers sign a labour contract with MRDPW. Head of the National control (FLC) unit is appointed to manage the internal work process within the unit</a:t>
            </a:r>
            <a:r>
              <a:rPr lang="bg-BG" dirty="0"/>
              <a:t>. </a:t>
            </a:r>
            <a:r>
              <a:rPr lang="en-US" dirty="0"/>
              <a:t>Quality controllers are appointed to carry out quality control on the verifications performed by controllers</a:t>
            </a:r>
            <a:r>
              <a:rPr lang="en-GB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85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453291"/>
            <a:ext cx="7956191" cy="576262"/>
          </a:xfrm>
        </p:spPr>
        <p:txBody>
          <a:bodyPr/>
          <a:lstStyle/>
          <a:p>
            <a:pPr algn="ctr"/>
            <a:r>
              <a:rPr lang="en-GB" sz="1800" b="1" dirty="0"/>
              <a:t>Indicative number of </a:t>
            </a:r>
            <a:r>
              <a:rPr lang="en-GB" sz="1800" b="1" dirty="0" smtClean="0"/>
              <a:t>staff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3304173"/>
            <a:ext cx="7956191" cy="1926195"/>
          </a:xfrm>
        </p:spPr>
        <p:txBody>
          <a:bodyPr>
            <a:normAutofit/>
          </a:bodyPr>
          <a:lstStyle/>
          <a:p>
            <a:pPr algn="just"/>
            <a:r>
              <a:rPr lang="en-GB" sz="1700" dirty="0" smtClean="0"/>
              <a:t>10 </a:t>
            </a:r>
            <a:r>
              <a:rPr lang="en-GB" sz="1700" dirty="0"/>
              <a:t>controllers are assigned to the National control (FLC) Unit as </a:t>
            </a:r>
            <a:r>
              <a:rPr lang="en-GB" sz="1700" dirty="0" smtClean="0"/>
              <a:t>06.03.2024. (As </a:t>
            </a:r>
            <a:r>
              <a:rPr lang="en-GB" sz="1700" dirty="0"/>
              <a:t>of 2024 </a:t>
            </a:r>
            <a:r>
              <a:rPr lang="en-GB" sz="1700" dirty="0" smtClean="0"/>
              <a:t>and 2025 a </a:t>
            </a:r>
            <a:r>
              <a:rPr lang="en-GB" sz="1700" dirty="0"/>
              <a:t>further </a:t>
            </a:r>
            <a:r>
              <a:rPr lang="en-GB" sz="1700" dirty="0" smtClean="0"/>
              <a:t>extension </a:t>
            </a:r>
            <a:r>
              <a:rPr lang="en-GB" sz="1700" dirty="0"/>
              <a:t>of the unit is </a:t>
            </a:r>
            <a:r>
              <a:rPr lang="en-GB" sz="1700" dirty="0" smtClean="0"/>
              <a:t>foreseen).</a:t>
            </a:r>
          </a:p>
          <a:p>
            <a:pPr lvl="0" algn="just"/>
            <a:r>
              <a:rPr lang="en-GB" sz="1700" dirty="0"/>
              <a:t>3 controllers are </a:t>
            </a:r>
            <a:r>
              <a:rPr lang="en-GB" sz="1700" dirty="0" smtClean="0"/>
              <a:t>currently </a:t>
            </a:r>
            <a:r>
              <a:rPr lang="en-GB" sz="1700" dirty="0"/>
              <a:t>allocated to the </a:t>
            </a:r>
            <a:r>
              <a:rPr lang="en-GB" sz="1700" dirty="0" smtClean="0"/>
              <a:t>DRP with possibility for extension of the workforce allocated.  </a:t>
            </a:r>
          </a:p>
          <a:p>
            <a:pPr lvl="0" algn="just"/>
            <a:r>
              <a:rPr lang="en-US" sz="1700" dirty="0" smtClean="0"/>
              <a:t>The control costs will be covered by the Partner State.</a:t>
            </a:r>
            <a:endParaRPr lang="en-US" sz="1700" dirty="0"/>
          </a:p>
          <a:p>
            <a:pPr algn="just"/>
            <a:endParaRPr lang="en-US" sz="1700" dirty="0"/>
          </a:p>
        </p:txBody>
      </p:sp>
      <p:pic>
        <p:nvPicPr>
          <p:cNvPr id="2050" name="Picture 2" descr="https://encrypted-tbn0.gstatic.com/images?q=tbn:ANd9GcS3mBTzbCL13N8aHi9bmlt__XL2_qXh6VR20w&amp;usqp=CA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352" y="102955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48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970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Verification of operations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The National Authority will apply the sampling methodology developed and approved at programme level</a:t>
            </a:r>
            <a:r>
              <a:rPr lang="en-GB" dirty="0" smtClean="0"/>
              <a:t>. </a:t>
            </a:r>
          </a:p>
          <a:p>
            <a:r>
              <a:rPr lang="en-GB" dirty="0"/>
              <a:t>On-the-spot check is mandatory for every single project and is executed, as </a:t>
            </a:r>
            <a:r>
              <a:rPr lang="en-GB" dirty="0" smtClean="0"/>
              <a:t>follows:</a:t>
            </a:r>
            <a:endParaRPr lang="en-US" dirty="0"/>
          </a:p>
          <a:p>
            <a:pPr marL="0" lvl="0" indent="0">
              <a:buNone/>
            </a:pPr>
            <a:r>
              <a:rPr lang="en-GB" dirty="0" smtClean="0"/>
              <a:t> - At </a:t>
            </a:r>
            <a:r>
              <a:rPr lang="en-GB" dirty="0"/>
              <a:t>least once for soft projects;</a:t>
            </a:r>
            <a:endParaRPr lang="en-US" dirty="0"/>
          </a:p>
          <a:p>
            <a:pPr marL="0" indent="0">
              <a:buNone/>
            </a:pPr>
            <a:r>
              <a:rPr lang="en-GB" dirty="0" smtClean="0"/>
              <a:t> - At </a:t>
            </a:r>
            <a:r>
              <a:rPr lang="en-GB" dirty="0"/>
              <a:t>least </a:t>
            </a:r>
            <a:r>
              <a:rPr lang="en-GB" dirty="0" smtClean="0"/>
              <a:t>two </a:t>
            </a:r>
            <a:r>
              <a:rPr lang="en-GB" dirty="0"/>
              <a:t>times for investment projects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 smtClean="0"/>
              <a:t>On-the-spot </a:t>
            </a:r>
            <a:r>
              <a:rPr lang="en-GB" dirty="0"/>
              <a:t>visits to soft measures projects are possible to be conducted online (without physical check), as a substitute or supplementary option of controller’s on the spot visit.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1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92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/>
              <a:t>Financial management procedure</a:t>
            </a:r>
            <a:r>
              <a:rPr lang="en-US" sz="2400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575" y="1222873"/>
            <a:ext cx="3222637" cy="466425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1500" dirty="0" smtClean="0"/>
              <a:t>1) Each PP </a:t>
            </a:r>
            <a:r>
              <a:rPr lang="en-US" sz="1500" dirty="0"/>
              <a:t>as well as the </a:t>
            </a:r>
            <a:r>
              <a:rPr lang="en-US" sz="1500" dirty="0" smtClean="0"/>
              <a:t>LP has </a:t>
            </a:r>
            <a:r>
              <a:rPr lang="en-US" sz="1500" dirty="0"/>
              <a:t>to submit a partner report to declare </a:t>
            </a:r>
            <a:r>
              <a:rPr lang="en-US" sz="1500" dirty="0" smtClean="0"/>
              <a:t>their expenditure </a:t>
            </a:r>
            <a:r>
              <a:rPr lang="en-US" sz="1500" dirty="0"/>
              <a:t>relevant for a reporting period for verification to the responsible </a:t>
            </a:r>
            <a:r>
              <a:rPr lang="en-US" sz="1500" dirty="0" smtClean="0"/>
              <a:t>Controller through </a:t>
            </a:r>
            <a:r>
              <a:rPr lang="en-US" sz="1500" dirty="0"/>
              <a:t>the </a:t>
            </a:r>
            <a:r>
              <a:rPr lang="en-US" sz="1500" dirty="0" err="1"/>
              <a:t>Jems</a:t>
            </a:r>
            <a:r>
              <a:rPr lang="en-US" sz="1500" dirty="0"/>
              <a:t>. Each project partner including the lead partner </a:t>
            </a:r>
            <a:r>
              <a:rPr lang="en-US" sz="1500" dirty="0" smtClean="0"/>
              <a:t>is responsible separately </a:t>
            </a:r>
            <a:r>
              <a:rPr lang="en-US" sz="1500" dirty="0"/>
              <a:t>for having its expenditure verified by the responsible Controller in </a:t>
            </a:r>
            <a:r>
              <a:rPr lang="en-US" sz="1500" dirty="0" smtClean="0"/>
              <a:t>its partner </a:t>
            </a:r>
            <a:r>
              <a:rPr lang="en-US" sz="1500" dirty="0"/>
              <a:t>state. The lead partner is not requested to appoint a Controller for </a:t>
            </a:r>
            <a:r>
              <a:rPr lang="en-US" sz="1500" dirty="0" smtClean="0"/>
              <a:t>checking the </a:t>
            </a:r>
            <a:r>
              <a:rPr lang="en-US" sz="1500" dirty="0"/>
              <a:t>expenditure declared by the project partners, thus the Controller of the </a:t>
            </a:r>
            <a:r>
              <a:rPr lang="en-US" sz="1500" dirty="0" smtClean="0"/>
              <a:t>lead partner </a:t>
            </a:r>
            <a:r>
              <a:rPr lang="en-US" sz="1500" dirty="0"/>
              <a:t>does not issue a control certificate covering the entire verified expenditure </a:t>
            </a:r>
            <a:r>
              <a:rPr lang="en-US" sz="1500" dirty="0" smtClean="0"/>
              <a:t>of the whole partnership</a:t>
            </a:r>
            <a:r>
              <a:rPr lang="en-US" sz="1500" dirty="0"/>
              <a:t>. </a:t>
            </a:r>
            <a:r>
              <a:rPr lang="en-US" sz="1500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28866" y="1222873"/>
            <a:ext cx="3400744" cy="4664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500" dirty="0"/>
              <a:t>2) The Controller verifies the expenditure declared by the project partner/lead partner in</a:t>
            </a:r>
            <a:br>
              <a:rPr lang="en-US" sz="1500" dirty="0"/>
            </a:br>
            <a:r>
              <a:rPr lang="en-US" sz="1500" dirty="0"/>
              <a:t>the </a:t>
            </a:r>
            <a:r>
              <a:rPr lang="en-US" sz="1500" dirty="0" err="1"/>
              <a:t>Jems</a:t>
            </a:r>
            <a:r>
              <a:rPr lang="en-US" sz="1500" dirty="0"/>
              <a:t>, on the basis of the invoices or accounting documents of equivalent </a:t>
            </a:r>
            <a:r>
              <a:rPr lang="en-US" sz="1500" dirty="0" smtClean="0"/>
              <a:t>probative value</a:t>
            </a:r>
            <a:r>
              <a:rPr lang="en-US" sz="1500" dirty="0"/>
              <a:t>, verifies the delivery of the products and services co-financed, the soundness </a:t>
            </a:r>
            <a:r>
              <a:rPr lang="en-US" sz="1500" dirty="0" smtClean="0"/>
              <a:t>of the </a:t>
            </a:r>
            <a:r>
              <a:rPr lang="en-US" sz="1500" dirty="0"/>
              <a:t>expenditure declared, and the compliance of such expenditure with EU </a:t>
            </a:r>
            <a:r>
              <a:rPr lang="en-US" sz="1500" dirty="0" smtClean="0"/>
              <a:t>and </a:t>
            </a:r>
            <a:r>
              <a:rPr lang="en-US" sz="1500" dirty="0" err="1" smtClean="0"/>
              <a:t>programme</a:t>
            </a:r>
            <a:r>
              <a:rPr lang="en-US" sz="1500" dirty="0" smtClean="0"/>
              <a:t> </a:t>
            </a:r>
            <a:r>
              <a:rPr lang="en-US" sz="1500" dirty="0"/>
              <a:t>rules and relevant national rules</a:t>
            </a:r>
            <a:r>
              <a:rPr lang="en-US" sz="1500" dirty="0" smtClean="0"/>
              <a:t>.</a:t>
            </a:r>
          </a:p>
          <a:p>
            <a:pPr marL="0" indent="0" algn="just">
              <a:buNone/>
            </a:pP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3) After verification, the Controller issues the control certificate generated by the </a:t>
            </a:r>
            <a:r>
              <a:rPr lang="en-US" sz="1500" dirty="0" err="1"/>
              <a:t>Jems</a:t>
            </a:r>
            <a:r>
              <a:rPr lang="en-US" sz="1600" dirty="0"/>
              <a:t>. </a:t>
            </a:r>
            <a:br>
              <a:rPr lang="en-US" sz="1600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054264" y="1222873"/>
            <a:ext cx="3400744" cy="4664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500" dirty="0"/>
              <a:t>4) After the verification is </a:t>
            </a:r>
            <a:r>
              <a:rPr lang="en-US" sz="1500" dirty="0" err="1"/>
              <a:t>finalised</a:t>
            </a:r>
            <a:r>
              <a:rPr lang="en-US" sz="1500" dirty="0"/>
              <a:t> by the Controller in </a:t>
            </a:r>
            <a:r>
              <a:rPr lang="en-US" sz="1500" dirty="0" err="1"/>
              <a:t>Jems</a:t>
            </a:r>
            <a:r>
              <a:rPr lang="en-US" sz="1500" dirty="0"/>
              <a:t> and the control certificate </a:t>
            </a:r>
            <a:r>
              <a:rPr lang="en-US" sz="1500" dirty="0" smtClean="0"/>
              <a:t>is issued</a:t>
            </a:r>
            <a:r>
              <a:rPr lang="en-US" sz="1500" dirty="0"/>
              <a:t>, the partner reports and the related control certificates are available to the </a:t>
            </a:r>
            <a:r>
              <a:rPr lang="en-US" sz="1500" dirty="0" smtClean="0"/>
              <a:t>lead partner </a:t>
            </a:r>
            <a:r>
              <a:rPr lang="en-US" sz="1500" dirty="0"/>
              <a:t>in </a:t>
            </a:r>
            <a:r>
              <a:rPr lang="en-US" sz="1500" dirty="0" err="1"/>
              <a:t>Jems</a:t>
            </a:r>
            <a:r>
              <a:rPr lang="en-US" sz="1500" dirty="0"/>
              <a:t> for review and preparation of the PPR (no need for </a:t>
            </a:r>
            <a:r>
              <a:rPr lang="en-US" sz="1500" dirty="0" smtClean="0"/>
              <a:t>additional submission </a:t>
            </a:r>
            <a:r>
              <a:rPr lang="en-US" sz="1500" dirty="0"/>
              <a:t>of the partner report and control certificate from the project partner to </a:t>
            </a:r>
            <a:r>
              <a:rPr lang="en-US" sz="1500" dirty="0" smtClean="0"/>
              <a:t>the lead </a:t>
            </a:r>
            <a:r>
              <a:rPr lang="en-US" sz="1500" dirty="0"/>
              <a:t>partner).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280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520" y="1631779"/>
            <a:ext cx="8596668" cy="3880773"/>
          </a:xfrm>
        </p:spPr>
        <p:txBody>
          <a:bodyPr/>
          <a:lstStyle/>
          <a:p>
            <a:pPr algn="just"/>
            <a:r>
              <a:rPr lang="en-US" dirty="0"/>
              <a:t>During the timeframe of three months, the Controllers shall verify the expenditure of </a:t>
            </a:r>
            <a:r>
              <a:rPr lang="en-US" dirty="0" smtClean="0"/>
              <a:t>the project </a:t>
            </a:r>
            <a:r>
              <a:rPr lang="en-US" dirty="0"/>
              <a:t>partners in due time, in order to ensure the timely submission of the PPR and </a:t>
            </a:r>
            <a:r>
              <a:rPr lang="en-US" dirty="0" smtClean="0"/>
              <a:t>the </a:t>
            </a:r>
            <a:r>
              <a:rPr lang="en-US" dirty="0" err="1" smtClean="0"/>
              <a:t>AfR</a:t>
            </a:r>
            <a:r>
              <a:rPr lang="en-US" dirty="0" smtClean="0"/>
              <a:t> </a:t>
            </a:r>
            <a:r>
              <a:rPr lang="en-US" dirty="0"/>
              <a:t>at project level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Considering </a:t>
            </a:r>
            <a:r>
              <a:rPr lang="en-US" dirty="0"/>
              <a:t>the timeframe needed for the preparation of the partner report at </a:t>
            </a:r>
            <a:r>
              <a:rPr lang="en-US" dirty="0" smtClean="0"/>
              <a:t>project partner </a:t>
            </a:r>
            <a:r>
              <a:rPr lang="en-US" dirty="0"/>
              <a:t>level and the preparation of the PPR and the </a:t>
            </a:r>
            <a:r>
              <a:rPr lang="en-US" dirty="0" err="1"/>
              <a:t>AfR</a:t>
            </a:r>
            <a:r>
              <a:rPr lang="en-US" dirty="0"/>
              <a:t> by the lead partner, </a:t>
            </a:r>
            <a:r>
              <a:rPr lang="en-US" dirty="0" smtClean="0"/>
              <a:t>the Controllers </a:t>
            </a:r>
            <a:r>
              <a:rPr lang="en-US" dirty="0"/>
              <a:t>shall fulfil the verification of expenditure within </a:t>
            </a:r>
            <a:r>
              <a:rPr lang="en-US" b="1" dirty="0"/>
              <a:t>60 calendar </a:t>
            </a:r>
            <a:r>
              <a:rPr lang="en-US" b="1" dirty="0" smtClean="0"/>
              <a:t>days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318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568"/>
          </a:xfrm>
        </p:spPr>
        <p:txBody>
          <a:bodyPr/>
          <a:lstStyle/>
          <a:p>
            <a:pPr algn="ctr"/>
            <a:r>
              <a:rPr lang="en-US" dirty="0" smtClean="0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590987"/>
          </a:xfrm>
        </p:spPr>
        <p:txBody>
          <a:bodyPr/>
          <a:lstStyle/>
          <a:p>
            <a:pPr algn="just"/>
            <a:r>
              <a:rPr lang="en-GB" dirty="0" smtClean="0"/>
              <a:t>In </a:t>
            </a:r>
            <a:r>
              <a:rPr lang="en-GB" dirty="0"/>
              <a:t>case during the check there is a need for further </a:t>
            </a:r>
            <a:r>
              <a:rPr lang="en-GB" dirty="0" smtClean="0"/>
              <a:t>information/documents </a:t>
            </a:r>
            <a:r>
              <a:rPr lang="en-GB" dirty="0"/>
              <a:t>from the </a:t>
            </a:r>
            <a:r>
              <a:rPr lang="en-GB" dirty="0" smtClean="0"/>
              <a:t>PP/LP, a </a:t>
            </a:r>
            <a:r>
              <a:rPr lang="en-GB" dirty="0"/>
              <a:t>request for additional documents/clarifications is </a:t>
            </a:r>
            <a:r>
              <a:rPr lang="en-GB" dirty="0" smtClean="0"/>
              <a:t>sent. </a:t>
            </a:r>
            <a:r>
              <a:rPr lang="en-GB" dirty="0"/>
              <a:t>The date of interruption is marked in </a:t>
            </a:r>
            <a:r>
              <a:rPr lang="en-US" dirty="0"/>
              <a:t>control certificate</a:t>
            </a:r>
            <a:r>
              <a:rPr lang="en-US" dirty="0" smtClean="0"/>
              <a:t>.</a:t>
            </a:r>
            <a:r>
              <a:rPr lang="en-GB" dirty="0"/>
              <a:t> The deadline for </a:t>
            </a:r>
            <a:r>
              <a:rPr lang="en-GB" dirty="0" smtClean="0"/>
              <a:t>NC </a:t>
            </a:r>
            <a:r>
              <a:rPr lang="en-GB" dirty="0"/>
              <a:t>check is prolonged with the clarification period</a:t>
            </a:r>
            <a:r>
              <a:rPr lang="en-GB" dirty="0" smtClean="0"/>
              <a:t>. </a:t>
            </a:r>
          </a:p>
          <a:p>
            <a:pPr algn="just"/>
            <a:r>
              <a:rPr lang="en-GB" dirty="0" smtClean="0"/>
              <a:t>A </a:t>
            </a:r>
            <a:r>
              <a:rPr lang="en-GB" dirty="0"/>
              <a:t>national Guidelines for project partners </a:t>
            </a:r>
            <a:r>
              <a:rPr lang="en-GB" dirty="0" smtClean="0"/>
              <a:t>is not planned to be developed. Should, after an evaluation of the verifications process, the NA finds that the development  of such Guidelines will be beneficial to the LP/PP – one shall be developed.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50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16992"/>
            <a:ext cx="8596668" cy="5334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Control Communication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2729"/>
            <a:ext cx="8596668" cy="518464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sz="6000" dirty="0"/>
              <a:t>This section can be used to upload and download documents related to the </a:t>
            </a:r>
            <a:r>
              <a:rPr lang="en-US" sz="6000" dirty="0" smtClean="0"/>
              <a:t>control report</a:t>
            </a:r>
            <a:r>
              <a:rPr lang="en-US" sz="6000" dirty="0"/>
              <a:t>. Considering that it is accessible to both controller(s) assigned to a partner </a:t>
            </a:r>
            <a:r>
              <a:rPr lang="en-US" sz="6000" dirty="0" smtClean="0"/>
              <a:t>and also </a:t>
            </a:r>
            <a:r>
              <a:rPr lang="en-US" sz="6000" dirty="0"/>
              <a:t>partner user(s) this section can be used for clarification rounds during control</a:t>
            </a:r>
            <a:r>
              <a:rPr lang="en-US" sz="6000" dirty="0" smtClean="0"/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6000" dirty="0"/>
              <a:t>When a report is in status </a:t>
            </a:r>
            <a:r>
              <a:rPr lang="en-US" sz="6000" i="1" dirty="0"/>
              <a:t>Control ongoing</a:t>
            </a:r>
            <a:r>
              <a:rPr lang="en-US" sz="6000" dirty="0"/>
              <a:t>, both controller(s) and partner user(s) can</a:t>
            </a:r>
            <a:r>
              <a:rPr lang="en-US" sz="6000" dirty="0" smtClean="0"/>
              <a:t>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> download any </a:t>
            </a:r>
            <a:r>
              <a:rPr lang="en-US" sz="6000" dirty="0" smtClean="0"/>
              <a:t>document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> upload, delete and edit the description of own </a:t>
            </a:r>
            <a:r>
              <a:rPr lang="en-US" sz="6000" dirty="0" smtClean="0"/>
              <a:t>uploads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>When a report is in status </a:t>
            </a:r>
            <a:r>
              <a:rPr lang="en-US" sz="6000" i="1" dirty="0"/>
              <a:t>Certified </a:t>
            </a:r>
            <a:r>
              <a:rPr lang="en-US" sz="6000" dirty="0"/>
              <a:t>(after control is finalized</a:t>
            </a:r>
            <a:r>
              <a:rPr lang="en-US" sz="6000" dirty="0" smtClean="0"/>
              <a:t>):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> download is possible for any </a:t>
            </a:r>
            <a:r>
              <a:rPr lang="en-US" sz="6000" dirty="0" smtClean="0"/>
              <a:t>document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6000" dirty="0" smtClean="0"/>
              <a:t> </a:t>
            </a:r>
            <a:r>
              <a:rPr lang="en-US" sz="6000" dirty="0"/>
              <a:t>new uploads can be added (by either controllers or partners with edit rights</a:t>
            </a:r>
            <a:r>
              <a:rPr lang="en-US" sz="6000" dirty="0" smtClean="0"/>
              <a:t>)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> the description can be edited for own </a:t>
            </a:r>
            <a:r>
              <a:rPr lang="en-US" sz="6000" dirty="0" smtClean="0"/>
              <a:t>uploads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> deletion is </a:t>
            </a:r>
            <a:r>
              <a:rPr lang="en-US" sz="6000" dirty="0" smtClean="0"/>
              <a:t>disabled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75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1688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Control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purposes of audit trail and transparency communications between Controller (s) and project partner(s) will be done with the control communication section. </a:t>
            </a:r>
          </a:p>
          <a:p>
            <a:r>
              <a:rPr lang="en-US" dirty="0" smtClean="0"/>
              <a:t>If a Controller needs additional clarifications, the controller will upload a file with under “Control Communication” and will return the Control report to Project partner. Once the project partner has provided all the required clarifications/additional documents the Control Report should be re-submitted to the Controller.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2719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254</TotalTime>
  <Words>834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Bad Script</vt:lpstr>
      <vt:lpstr>Trebuchet MS</vt:lpstr>
      <vt:lpstr>Wingdings 3</vt:lpstr>
      <vt:lpstr>Facet</vt:lpstr>
      <vt:lpstr>Bulgarian national control system</vt:lpstr>
      <vt:lpstr>General information of the control system at national level </vt:lpstr>
      <vt:lpstr>PowerPoint Presentation</vt:lpstr>
      <vt:lpstr>Verification of operations </vt:lpstr>
      <vt:lpstr>Financial management procedure  </vt:lpstr>
      <vt:lpstr>PowerPoint Presentation</vt:lpstr>
      <vt:lpstr>Additional information</vt:lpstr>
      <vt:lpstr>Control Communication</vt:lpstr>
      <vt:lpstr>Control Communication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Bulgarian national control system</dc:title>
  <dc:creator>ELVINA VLADIMIROVA GEORGIEVA</dc:creator>
  <cp:lastModifiedBy>ELVINA VLADIMIROVA GEORGIEVA</cp:lastModifiedBy>
  <cp:revision>20</cp:revision>
  <dcterms:created xsi:type="dcterms:W3CDTF">2023-06-12T06:22:52Z</dcterms:created>
  <dcterms:modified xsi:type="dcterms:W3CDTF">2024-03-06T14:38:23Z</dcterms:modified>
</cp:coreProperties>
</file>